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9"/>
  </p:notesMasterIdLst>
  <p:sldIdLst>
    <p:sldId id="256" r:id="rId2"/>
    <p:sldId id="257" r:id="rId3"/>
    <p:sldId id="260" r:id="rId4"/>
    <p:sldId id="261" r:id="rId5"/>
    <p:sldId id="306" r:id="rId6"/>
    <p:sldId id="279" r:id="rId7"/>
    <p:sldId id="262" r:id="rId8"/>
    <p:sldId id="263" r:id="rId9"/>
    <p:sldId id="275" r:id="rId10"/>
    <p:sldId id="273" r:id="rId11"/>
    <p:sldId id="274" r:id="rId12"/>
    <p:sldId id="265" r:id="rId13"/>
    <p:sldId id="266" r:id="rId14"/>
    <p:sldId id="267" r:id="rId15"/>
    <p:sldId id="285" r:id="rId16"/>
    <p:sldId id="310" r:id="rId17"/>
    <p:sldId id="268" r:id="rId18"/>
    <p:sldId id="270" r:id="rId19"/>
    <p:sldId id="269" r:id="rId20"/>
    <p:sldId id="271" r:id="rId21"/>
    <p:sldId id="278" r:id="rId22"/>
    <p:sldId id="280" r:id="rId23"/>
    <p:sldId id="282" r:id="rId24"/>
    <p:sldId id="287" r:id="rId25"/>
    <p:sldId id="290" r:id="rId26"/>
    <p:sldId id="286" r:id="rId27"/>
    <p:sldId id="291" r:id="rId28"/>
    <p:sldId id="304" r:id="rId29"/>
    <p:sldId id="292" r:id="rId30"/>
    <p:sldId id="293" r:id="rId31"/>
    <p:sldId id="294" r:id="rId32"/>
    <p:sldId id="297" r:id="rId33"/>
    <p:sldId id="298" r:id="rId34"/>
    <p:sldId id="305" r:id="rId35"/>
    <p:sldId id="299" r:id="rId36"/>
    <p:sldId id="300" r:id="rId37"/>
    <p:sldId id="301" r:id="rId38"/>
    <p:sldId id="302" r:id="rId39"/>
    <p:sldId id="303" r:id="rId40"/>
    <p:sldId id="281" r:id="rId41"/>
    <p:sldId id="283" r:id="rId42"/>
    <p:sldId id="284" r:id="rId43"/>
    <p:sldId id="307" r:id="rId44"/>
    <p:sldId id="308" r:id="rId45"/>
    <p:sldId id="309" r:id="rId46"/>
    <p:sldId id="277" r:id="rId47"/>
    <p:sldId id="272" r:id="rId48"/>
  </p:sldIdLst>
  <p:sldSz cx="9144000" cy="5143500" type="screen16x9"/>
  <p:notesSz cx="6858000" cy="9144000"/>
  <p:embeddedFontLst>
    <p:embeddedFont>
      <p:font typeface="DM Sans" panose="020B0604020202020204" charset="0"/>
      <p:regular r:id="rId50"/>
      <p:bold r:id="rId51"/>
      <p:italic r:id="rId52"/>
      <p:boldItalic r:id="rId53"/>
    </p:embeddedFont>
    <p:embeddedFont>
      <p:font typeface="Libre Franklin" panose="020B0604020202020204" charset="0"/>
      <p:regular r:id="rId54"/>
      <p:bold r:id="rId55"/>
      <p:italic r:id="rId56"/>
      <p:boldItalic r:id="rId57"/>
    </p:embeddedFont>
    <p:embeddedFont>
      <p:font typeface="Stencil" panose="040409050D0802020404" pitchFamily="82" charset="0"/>
      <p:regular r:id="rId58"/>
    </p:embeddedFont>
    <p:embeddedFont>
      <p:font typeface="Raleway" panose="020B0604020202020204" charset="0"/>
      <p:regular r:id="rId59"/>
      <p:bold r:id="rId60"/>
      <p:italic r:id="rId61"/>
      <p:boldItalic r:id="rId62"/>
    </p:embeddedFont>
    <p:embeddedFont>
      <p:font typeface="Sofia Sans SemiBold" panose="020B0604020202020204" charset="0"/>
      <p:regular r:id="rId63"/>
      <p:bold r:id="rId64"/>
      <p:italic r:id="rId65"/>
      <p:boldItalic r:id="rId66"/>
    </p:embeddedFont>
    <p:embeddedFont>
      <p:font typeface="Nunito Light" panose="020B0604020202020204" charset="0"/>
      <p:regular r:id="rId67"/>
      <p:italic r:id="rId68"/>
    </p:embeddedFont>
    <p:embeddedFont>
      <p:font typeface="Anaheim" panose="020B0604020202020204" charset="0"/>
      <p:regular r:id="rId69"/>
      <p:bold r:id="rId70"/>
    </p:embeddedFont>
    <p:embeddedFont>
      <p:font typeface="Bahnschrift" panose="020B0502040204020203" pitchFamily="34" charset="0"/>
      <p:regular r:id="rId71"/>
      <p:bold r:id="rId72"/>
    </p:embeddedFont>
    <p:embeddedFont>
      <p:font typeface="Sofia Sans" panose="020B0604020202020204" charset="0"/>
      <p:regular r:id="rId73"/>
      <p:bold r:id="rId74"/>
      <p:italic r:id="rId75"/>
      <p:boldItalic r:id="rId76"/>
    </p:embeddedFont>
    <p:embeddedFont>
      <p:font typeface="Akhbar MT" pitchFamily="2" charset="-78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46EF45-AE34-4BE0-B78C-BEE9C2F4E703}">
  <a:tblStyle styleId="{1446EF45-AE34-4BE0-B78C-BEE9C2F4E7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4D5D7F-BCE0-4AA1-98AA-AC361F650E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0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656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7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9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8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76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406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943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82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7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028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91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11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769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84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940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91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9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534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13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52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980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566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453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601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425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214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232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11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777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23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589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527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085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745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53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02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49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826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1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2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4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9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155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5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65275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8" name="Google Shape;248;p2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" name="Google Shape;250;p21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251" name="Google Shape;251;p21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5" name="Google Shape;255;p21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000" b="1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0190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34" name="Google Shape;34;p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38" name="Google Shape;38;p4"/>
            <p:cNvSpPr/>
            <p:nvPr/>
          </p:nvSpPr>
          <p:spPr>
            <a:xfrm rot="10800000" flipH="1">
              <a:off x="8784375" y="479700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10800000" flipH="1">
              <a:off x="-2986800" y="-3347075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5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8" r:id="rId8"/>
    <p:sldLayoutId id="2147483669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broccoli-gudtf6dkf2bsdxbm.uaenorth-01.azurewebsites.net/" TargetMode="External"/><Relationship Id="rId4" Type="http://schemas.openxmlformats.org/officeDocument/2006/relationships/hyperlink" Target="https://www.kaggle.com/datasets/olistbr/brazilian-ecommerce?select=olist_geolocation_dataset.csv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1013637" y="-994821"/>
            <a:ext cx="7641265" cy="2770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b="1" dirty="0"/>
              <a:t>Customer Data Analysis and Improvement</a:t>
            </a:r>
            <a:endParaRPr sz="5400" b="1" dirty="0">
              <a:latin typeface="Bahnschrift" panose="020B0502040204020203" pitchFamily="34" charset="0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92" y="1552353"/>
            <a:ext cx="2916160" cy="332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421" y="2497012"/>
            <a:ext cx="3059979" cy="237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596382" y="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565075" y="4155762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2" name="Google Shape;462;p42">
            <a:extLst>
              <a:ext uri="{FF2B5EF4-FFF2-40B4-BE49-F238E27FC236}">
                <a16:creationId xmlns:a16="http://schemas.microsoft.com/office/drawing/2014/main" id="{0DAD639D-806D-D7DA-954E-D7F9E3BB9D10}"/>
              </a:ext>
            </a:extLst>
          </p:cNvPr>
          <p:cNvSpPr txBox="1">
            <a:spLocks noGrp="1"/>
          </p:cNvSpPr>
          <p:nvPr/>
        </p:nvSpPr>
        <p:spPr>
          <a:xfrm>
            <a:off x="565074" y="263243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13" name="Google Shape;463;p42">
            <a:extLst>
              <a:ext uri="{FF2B5EF4-FFF2-40B4-BE49-F238E27FC236}">
                <a16:creationId xmlns:a16="http://schemas.microsoft.com/office/drawing/2014/main" id="{B0F1721E-FC52-3E12-2757-C84AB0A169FE}"/>
              </a:ext>
            </a:extLst>
          </p:cNvPr>
          <p:cNvSpPr txBox="1">
            <a:spLocks noGrp="1"/>
          </p:cNvSpPr>
          <p:nvPr/>
        </p:nvSpPr>
        <p:spPr>
          <a:xfrm>
            <a:off x="572790" y="1033945"/>
            <a:ext cx="8065687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/>
              <a:t>churn: </a:t>
            </a:r>
            <a:r>
              <a:rPr lang="en-US" dirty="0"/>
              <a:t>Identified customers with one order as churned.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order_processing_time</a:t>
            </a:r>
            <a:r>
              <a:rPr lang="en-US" b="1" dirty="0"/>
              <a:t>: </a:t>
            </a:r>
            <a:r>
              <a:rPr lang="en-US" dirty="0"/>
              <a:t>Time between purchase and approval in hours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shipping_delay</a:t>
            </a:r>
            <a:r>
              <a:rPr lang="en-US" b="1" dirty="0"/>
              <a:t>: </a:t>
            </a:r>
            <a:r>
              <a:rPr lang="en-US" dirty="0"/>
              <a:t>Time difference between actual delivery and estimated delivery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actual_delivery_time</a:t>
            </a:r>
            <a:r>
              <a:rPr lang="en-US" b="1" dirty="0"/>
              <a:t>: </a:t>
            </a:r>
            <a:r>
              <a:rPr lang="en-US" dirty="0"/>
              <a:t>Time between purchase and actual delivery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delivery_speed</a:t>
            </a:r>
            <a:r>
              <a:rPr lang="en-US" b="1" dirty="0"/>
              <a:t>: </a:t>
            </a:r>
            <a:r>
              <a:rPr lang="en-US" dirty="0"/>
              <a:t>Time between carrier delivery and customer delivery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customer_order_frequency</a:t>
            </a:r>
            <a:r>
              <a:rPr lang="en-US" b="1" dirty="0"/>
              <a:t>: </a:t>
            </a:r>
            <a:r>
              <a:rPr lang="en-US" dirty="0"/>
              <a:t>Count of orders per customer</a:t>
            </a:r>
            <a:r>
              <a:rPr lang="en-US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customer_review_average</a:t>
            </a:r>
            <a:r>
              <a:rPr lang="en-US" b="1" dirty="0"/>
              <a:t>: </a:t>
            </a:r>
            <a:r>
              <a:rPr lang="en-US" dirty="0"/>
              <a:t>Average review score per customer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2" name="Google Shape;336;p31">
            <a:extLst>
              <a:ext uri="{FF2B5EF4-FFF2-40B4-BE49-F238E27FC236}">
                <a16:creationId xmlns:a16="http://schemas.microsoft.com/office/drawing/2014/main" id="{CA0170E4-A48E-281D-17A3-7940A65AE8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699" y="3125657"/>
            <a:ext cx="2507301" cy="1989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73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699" y="3125657"/>
            <a:ext cx="2507301" cy="1989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7"/>
          <p:cNvGrpSpPr/>
          <p:nvPr/>
        </p:nvGrpSpPr>
        <p:grpSpPr>
          <a:xfrm>
            <a:off x="596382" y="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565075" y="4155762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2" name="Google Shape;462;p42">
            <a:extLst>
              <a:ext uri="{FF2B5EF4-FFF2-40B4-BE49-F238E27FC236}">
                <a16:creationId xmlns:a16="http://schemas.microsoft.com/office/drawing/2014/main" id="{0DAD639D-806D-D7DA-954E-D7F9E3BB9D10}"/>
              </a:ext>
            </a:extLst>
          </p:cNvPr>
          <p:cNvSpPr txBox="1">
            <a:spLocks noGrp="1"/>
          </p:cNvSpPr>
          <p:nvPr/>
        </p:nvSpPr>
        <p:spPr>
          <a:xfrm>
            <a:off x="565074" y="263243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13" name="Google Shape;463;p42">
            <a:extLst>
              <a:ext uri="{FF2B5EF4-FFF2-40B4-BE49-F238E27FC236}">
                <a16:creationId xmlns:a16="http://schemas.microsoft.com/office/drawing/2014/main" id="{B0F1721E-FC52-3E12-2757-C84AB0A169FE}"/>
              </a:ext>
            </a:extLst>
          </p:cNvPr>
          <p:cNvSpPr txBox="1">
            <a:spLocks noGrp="1"/>
          </p:cNvSpPr>
          <p:nvPr/>
        </p:nvSpPr>
        <p:spPr>
          <a:xfrm>
            <a:off x="572790" y="1033945"/>
            <a:ext cx="8511737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90000"/>
              </a:lnSpc>
            </a:pPr>
            <a:r>
              <a:rPr lang="en-US" b="1" dirty="0" err="1"/>
              <a:t>customer_review_response_time</a:t>
            </a:r>
            <a:r>
              <a:rPr lang="en-US" b="1" dirty="0"/>
              <a:t>: </a:t>
            </a:r>
            <a:r>
              <a:rPr lang="en-US" dirty="0"/>
              <a:t>Time between review creation and response in hours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product_popularity</a:t>
            </a:r>
            <a:r>
              <a:rPr lang="en-US" b="1" dirty="0"/>
              <a:t>: </a:t>
            </a:r>
            <a:r>
              <a:rPr lang="en-US" dirty="0"/>
              <a:t>Number of orders for each product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seller_popularity</a:t>
            </a:r>
            <a:r>
              <a:rPr lang="en-US" b="1" dirty="0"/>
              <a:t>: </a:t>
            </a:r>
            <a:r>
              <a:rPr lang="en-US" dirty="0"/>
              <a:t>Number of orders per seller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same_state</a:t>
            </a:r>
            <a:r>
              <a:rPr lang="en-US" b="1" dirty="0"/>
              <a:t>: </a:t>
            </a:r>
            <a:r>
              <a:rPr lang="en-US" dirty="0"/>
              <a:t>Binary indicator if the customer and seller are from the same state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is_high_value_order</a:t>
            </a:r>
            <a:r>
              <a:rPr lang="en-US" b="1" dirty="0"/>
              <a:t>: </a:t>
            </a:r>
            <a:r>
              <a:rPr lang="en-US" dirty="0"/>
              <a:t>Binary indicator if the order value exceeds the 75th percentile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product_avg_review_score</a:t>
            </a:r>
            <a:r>
              <a:rPr lang="en-US" b="1" dirty="0"/>
              <a:t>: </a:t>
            </a:r>
            <a:r>
              <a:rPr lang="en-US" dirty="0"/>
              <a:t>Average review score for each product</a:t>
            </a:r>
            <a:r>
              <a:rPr lang="en-US" b="1" dirty="0"/>
              <a:t>.</a:t>
            </a:r>
          </a:p>
          <a:p>
            <a:pPr>
              <a:lnSpc>
                <a:spcPct val="190000"/>
              </a:lnSpc>
            </a:pPr>
            <a:r>
              <a:rPr lang="en-US" b="1" dirty="0" err="1"/>
              <a:t>seller_avg_review_score</a:t>
            </a:r>
            <a:r>
              <a:rPr lang="en-US" b="1" dirty="0"/>
              <a:t>: </a:t>
            </a:r>
            <a:r>
              <a:rPr lang="en-US" dirty="0"/>
              <a:t>Average review score for each seller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9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18287" y="221974"/>
            <a:ext cx="7788171" cy="682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/>
              <a:t>Deploying Data with Azure SQL Database</a:t>
            </a:r>
            <a:endParaRPr sz="3200" b="1" dirty="0">
              <a:latin typeface="+mj-lt"/>
            </a:endParaRPr>
          </a:p>
        </p:txBody>
      </p:sp>
      <p:sp>
        <p:nvSpPr>
          <p:cNvPr id="14" name="Google Shape;300;p28"/>
          <p:cNvSpPr/>
          <p:nvPr/>
        </p:nvSpPr>
        <p:spPr>
          <a:xfrm rot="10800000">
            <a:off x="-377371" y="25551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" name="Google Shape;300;p28"/>
          <p:cNvSpPr/>
          <p:nvPr/>
        </p:nvSpPr>
        <p:spPr>
          <a:xfrm rot="10800000">
            <a:off x="4794172" y="-324283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300;p28"/>
          <p:cNvSpPr/>
          <p:nvPr/>
        </p:nvSpPr>
        <p:spPr>
          <a:xfrm rot="10800000">
            <a:off x="3401829" y="4007467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300;p28"/>
          <p:cNvSpPr/>
          <p:nvPr/>
        </p:nvSpPr>
        <p:spPr>
          <a:xfrm rot="10800000">
            <a:off x="8943833" y="30666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300;p28"/>
          <p:cNvSpPr/>
          <p:nvPr/>
        </p:nvSpPr>
        <p:spPr>
          <a:xfrm rot="10800000">
            <a:off x="5546609" y="1928326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5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944" y="2739670"/>
            <a:ext cx="1719401" cy="22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 noChangeArrowheads="1"/>
          </p:cNvSpPr>
          <p:nvPr>
            <p:ph type="title"/>
          </p:nvPr>
        </p:nvSpPr>
        <p:spPr bwMode="auto">
          <a:xfrm>
            <a:off x="240799" y="904145"/>
            <a:ext cx="704263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Database Setup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Provisioned the database using Azure Portal.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Connected with SSMS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Established a secure connection to Azure SQL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Server Management Studio (SSMS)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 Execution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the database schema by running SQL scripts in SSMS.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Import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 data using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Server Import and Export Wizard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smooth data transfer. </a:t>
            </a:r>
          </a:p>
        </p:txBody>
      </p:sp>
    </p:spTree>
    <p:extLst>
      <p:ext uri="{BB962C8B-B14F-4D97-AF65-F5344CB8AC3E}">
        <p14:creationId xmlns:p14="http://schemas.microsoft.com/office/powerpoint/2010/main" val="100917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71913" y="109816"/>
            <a:ext cx="7788171" cy="682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/>
              <a:t>Verifying Data in Azure SQL Database</a:t>
            </a:r>
            <a:endParaRPr sz="2400" dirty="0">
              <a:latin typeface="+mj-lt"/>
            </a:endParaRPr>
          </a:p>
        </p:txBody>
      </p:sp>
      <p:sp>
        <p:nvSpPr>
          <p:cNvPr id="14" name="Google Shape;300;p28"/>
          <p:cNvSpPr/>
          <p:nvPr/>
        </p:nvSpPr>
        <p:spPr>
          <a:xfrm rot="10800000">
            <a:off x="-377371" y="25551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" name="Google Shape;300;p28"/>
          <p:cNvSpPr/>
          <p:nvPr/>
        </p:nvSpPr>
        <p:spPr>
          <a:xfrm rot="10800000">
            <a:off x="4794172" y="-324283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300;p28"/>
          <p:cNvSpPr/>
          <p:nvPr/>
        </p:nvSpPr>
        <p:spPr>
          <a:xfrm rot="10800000">
            <a:off x="3401829" y="4007467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300;p28"/>
          <p:cNvSpPr/>
          <p:nvPr/>
        </p:nvSpPr>
        <p:spPr>
          <a:xfrm rot="10800000">
            <a:off x="8943833" y="30666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300;p28"/>
          <p:cNvSpPr/>
          <p:nvPr/>
        </p:nvSpPr>
        <p:spPr>
          <a:xfrm rot="10800000">
            <a:off x="5546609" y="1928326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6" y="639286"/>
            <a:ext cx="7637568" cy="42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433" y="3572539"/>
            <a:ext cx="1896603" cy="1310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2340575" y="-213897"/>
            <a:ext cx="458492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Third Week</a:t>
            </a:r>
            <a:endParaRPr sz="4000" dirty="0"/>
          </a:p>
        </p:txBody>
      </p:sp>
      <p:sp>
        <p:nvSpPr>
          <p:cNvPr id="16" name="Google Shape;347;p32"/>
          <p:cNvSpPr txBox="1">
            <a:spLocks noGrp="1"/>
          </p:cNvSpPr>
          <p:nvPr>
            <p:ph type="subTitle" idx="4294967295"/>
          </p:nvPr>
        </p:nvSpPr>
        <p:spPr>
          <a:xfrm>
            <a:off x="96346" y="628649"/>
            <a:ext cx="7254296" cy="4195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14000"/>
              </a:lnSpc>
              <a:buNone/>
            </a:pPr>
            <a:r>
              <a:rPr lang="en-US" sz="1600" b="1" dirty="0"/>
              <a:t>Week 3: Power BI and Azure SQL Database </a:t>
            </a:r>
            <a:r>
              <a:rPr lang="en-US" sz="1600" b="1" dirty="0" smtClean="0"/>
              <a:t>Integration</a:t>
            </a:r>
            <a:endParaRPr lang="en-US" sz="1800" b="1" dirty="0"/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1. Azure SQL Connection:</a:t>
            </a:r>
            <a:endParaRPr lang="en-US" sz="14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Connected </a:t>
            </a:r>
            <a:r>
              <a:rPr lang="en-US" sz="1400" b="1" dirty="0"/>
              <a:t>Power BI</a:t>
            </a:r>
            <a:r>
              <a:rPr lang="en-US" sz="1400" dirty="0"/>
              <a:t> to </a:t>
            </a:r>
            <a:r>
              <a:rPr lang="en-US" sz="1400" b="1" dirty="0"/>
              <a:t>Azure SQL Database </a:t>
            </a:r>
            <a:r>
              <a:rPr lang="en-US" sz="1400" dirty="0"/>
              <a:t>using Direct Query 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2. Snowflake Schema:</a:t>
            </a:r>
            <a:endParaRPr lang="en-US" sz="14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 </a:t>
            </a:r>
            <a:r>
              <a:rPr lang="en-US" sz="1400" dirty="0" smtClean="0"/>
              <a:t>Designed </a:t>
            </a:r>
            <a:r>
              <a:rPr lang="en-US" sz="1400" dirty="0"/>
              <a:t>a </a:t>
            </a:r>
            <a:r>
              <a:rPr lang="en-US" sz="1400" b="1" dirty="0"/>
              <a:t>snowflake schema</a:t>
            </a:r>
            <a:r>
              <a:rPr lang="en-US" sz="1400" dirty="0"/>
              <a:t>: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Optimized </a:t>
            </a:r>
            <a:r>
              <a:rPr lang="en-US" sz="1400" dirty="0"/>
              <a:t>relationships to enhance query performance.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3. Review Analysis Dashboards:</a:t>
            </a:r>
            <a:endParaRPr lang="en-US" sz="14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Developed </a:t>
            </a:r>
            <a:r>
              <a:rPr lang="en-US" sz="1400" dirty="0"/>
              <a:t>interactive dashboards to </a:t>
            </a:r>
            <a:r>
              <a:rPr lang="en-US" sz="1400" dirty="0" smtClean="0"/>
              <a:t>visualize: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 smtClean="0"/>
              <a:t>4</a:t>
            </a:r>
            <a:r>
              <a:rPr lang="en-US" sz="1400" b="1" dirty="0"/>
              <a:t>. Outcomes:</a:t>
            </a:r>
            <a:endParaRPr lang="en-US" sz="14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Gained </a:t>
            </a:r>
            <a:r>
              <a:rPr lang="en-US" sz="1400" dirty="0"/>
              <a:t>insights into customer feedback, enabling informed </a:t>
            </a:r>
            <a:r>
              <a:rPr lang="en-US" sz="1400" dirty="0" smtClean="0"/>
              <a:t>decision-making </a:t>
            </a:r>
            <a:r>
              <a:rPr lang="en-US" sz="1400" dirty="0"/>
              <a:t>for service improvements.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5.</a:t>
            </a:r>
            <a:r>
              <a:rPr lang="en-US" sz="1400" dirty="0"/>
              <a:t> </a:t>
            </a:r>
            <a:r>
              <a:rPr lang="en-US" sz="1400" b="1" dirty="0"/>
              <a:t>Exploratory Data Analysis: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1400" b="1" dirty="0" smtClean="0"/>
              <a:t>	</a:t>
            </a:r>
            <a:r>
              <a:rPr lang="en-US" sz="1400" dirty="0" smtClean="0"/>
              <a:t>Using </a:t>
            </a:r>
            <a:r>
              <a:rPr lang="en-US" sz="1400" dirty="0"/>
              <a:t>Pandas.</a:t>
            </a:r>
          </a:p>
          <a:p>
            <a:pPr marL="152400" indent="0">
              <a:lnSpc>
                <a:spcPct val="114000"/>
              </a:lnSpc>
              <a:buNone/>
            </a:pPr>
            <a:r>
              <a:rPr lang="en-US" sz="1400" dirty="0"/>
              <a:t>	</a:t>
            </a: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32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5944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Sofia Sans" panose="020B0604020202020204" charset="0"/>
              </a:rPr>
              <a:t>Data </a:t>
            </a:r>
            <a:br>
              <a:rPr lang="en" sz="5400" dirty="0">
                <a:latin typeface="Sofia Sans" panose="020B0604020202020204" charset="0"/>
              </a:rPr>
            </a:br>
            <a:r>
              <a:rPr lang="en" sz="5400" dirty="0">
                <a:latin typeface="+mj-lt"/>
              </a:rPr>
              <a:t>EcoSystem</a:t>
            </a:r>
            <a:endParaRPr sz="5400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8" y="3065637"/>
            <a:ext cx="1065377" cy="1103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5" y="1555896"/>
            <a:ext cx="955448" cy="955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76" y="2085642"/>
            <a:ext cx="2505620" cy="14088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56" y="2170015"/>
            <a:ext cx="2067304" cy="116285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842283" y="2170015"/>
            <a:ext cx="805949" cy="30342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945235" y="3186616"/>
            <a:ext cx="658266" cy="34903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87748" y="2850785"/>
            <a:ext cx="834572" cy="86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00;p28"/>
          <p:cNvSpPr/>
          <p:nvPr/>
        </p:nvSpPr>
        <p:spPr>
          <a:xfrm rot="10800000">
            <a:off x="-377371" y="25551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" name="Google Shape;300;p28"/>
          <p:cNvSpPr/>
          <p:nvPr/>
        </p:nvSpPr>
        <p:spPr>
          <a:xfrm rot="10800000">
            <a:off x="4794172" y="-324283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300;p28"/>
          <p:cNvSpPr/>
          <p:nvPr/>
        </p:nvSpPr>
        <p:spPr>
          <a:xfrm rot="10800000">
            <a:off x="3401829" y="4007467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300;p28"/>
          <p:cNvSpPr/>
          <p:nvPr/>
        </p:nvSpPr>
        <p:spPr>
          <a:xfrm rot="10800000">
            <a:off x="8943833" y="30666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300;p28"/>
          <p:cNvSpPr/>
          <p:nvPr/>
        </p:nvSpPr>
        <p:spPr>
          <a:xfrm rot="10800000">
            <a:off x="5546609" y="1928326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" name="Google Shape;45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4571" y="2688870"/>
            <a:ext cx="1719401" cy="2206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15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00;p28"/>
          <p:cNvSpPr/>
          <p:nvPr/>
        </p:nvSpPr>
        <p:spPr>
          <a:xfrm rot="10800000">
            <a:off x="-377371" y="25551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" name="Google Shape;300;p28"/>
          <p:cNvSpPr/>
          <p:nvPr/>
        </p:nvSpPr>
        <p:spPr>
          <a:xfrm rot="10800000">
            <a:off x="4794172" y="-324283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300;p28"/>
          <p:cNvSpPr/>
          <p:nvPr/>
        </p:nvSpPr>
        <p:spPr>
          <a:xfrm rot="10800000">
            <a:off x="3401829" y="4007467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" name="Google Shape;300;p28"/>
          <p:cNvSpPr/>
          <p:nvPr/>
        </p:nvSpPr>
        <p:spPr>
          <a:xfrm rot="10800000">
            <a:off x="8943833" y="3066627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Google Shape;300;p28"/>
          <p:cNvSpPr/>
          <p:nvPr/>
        </p:nvSpPr>
        <p:spPr>
          <a:xfrm rot="10800000">
            <a:off x="5546609" y="1928326"/>
            <a:ext cx="321085" cy="28876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8" y="324365"/>
            <a:ext cx="7858458" cy="43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4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5" y="307465"/>
            <a:ext cx="8012217" cy="4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8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438492" y="-252078"/>
            <a:ext cx="625011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Review Analysis Dashboard</a:t>
            </a:r>
            <a:endParaRPr sz="4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72" y="3211033"/>
            <a:ext cx="1981664" cy="1672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30396" y="919417"/>
            <a:ext cx="7842211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Order Reviews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98.41K total reviews submitted, suggesting a high engagement rate from customers.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 of Review Score by City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(Bar Chart):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São Paulo leads with the highest review score (over 60K),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followed by Rio de Janeiro and other cities, highlighting key regions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significant customer activity.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 of Review Score by 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(Pie Chart):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São Paulo (SP) represents 42.92% of the total reviews,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followed by states like Rio de Janeiro (RJ) and Minas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Gerais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(MG). </a:t>
            </a:r>
          </a:p>
        </p:txBody>
      </p:sp>
    </p:spTree>
    <p:extLst>
      <p:ext uri="{BB962C8B-B14F-4D97-AF65-F5344CB8AC3E}">
        <p14:creationId xmlns:p14="http://schemas.microsoft.com/office/powerpoint/2010/main" val="87793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156773"/>
            <a:ext cx="8151628" cy="44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13224" y="1214466"/>
            <a:ext cx="4833257" cy="343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400" dirty="0">
                <a:cs typeface="Akhbar MT" pitchFamily="2" charset="-78"/>
              </a:rPr>
              <a:t>1. </a:t>
            </a:r>
            <a:r>
              <a:rPr lang="en-US" sz="2400" dirty="0" err="1">
                <a:cs typeface="Akhbar MT" pitchFamily="2" charset="-78"/>
              </a:rPr>
              <a:t>AbdulRahman</a:t>
            </a:r>
            <a:r>
              <a:rPr lang="en-US" sz="2400" dirty="0">
                <a:cs typeface="Akhbar MT" pitchFamily="2" charset="-78"/>
              </a:rPr>
              <a:t> </a:t>
            </a:r>
            <a:r>
              <a:rPr lang="en-US" sz="2400" dirty="0" err="1" smtClean="0">
                <a:cs typeface="Akhbar MT" pitchFamily="2" charset="-78"/>
              </a:rPr>
              <a:t>Hesham</a:t>
            </a:r>
            <a:r>
              <a:rPr lang="en-US" sz="2400" dirty="0" smtClean="0">
                <a:cs typeface="Akhbar MT" pitchFamily="2" charset="-78"/>
              </a:rPr>
              <a:t>.</a:t>
            </a: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>2. Mohamed </a:t>
            </a:r>
            <a:r>
              <a:rPr lang="en-US" sz="2400" dirty="0" smtClean="0">
                <a:cs typeface="Akhbar MT" pitchFamily="2" charset="-78"/>
              </a:rPr>
              <a:t>Ibrahim.</a:t>
            </a: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>3. Mohamed </a:t>
            </a:r>
            <a:r>
              <a:rPr lang="en-US" sz="2400" dirty="0" smtClean="0">
                <a:cs typeface="Akhbar MT" pitchFamily="2" charset="-78"/>
              </a:rPr>
              <a:t>Ashraf.</a:t>
            </a: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/>
            </a:r>
            <a:br>
              <a:rPr lang="en-US" sz="2400" dirty="0">
                <a:cs typeface="Akhbar MT" pitchFamily="2" charset="-78"/>
              </a:rPr>
            </a:br>
            <a:r>
              <a:rPr lang="en-US" sz="2400" dirty="0">
                <a:cs typeface="Akhbar MT" pitchFamily="2" charset="-78"/>
              </a:rPr>
              <a:t>4. Ahmed </a:t>
            </a:r>
            <a:r>
              <a:rPr lang="en-US" sz="2400" dirty="0" smtClean="0">
                <a:cs typeface="Akhbar MT" pitchFamily="2" charset="-78"/>
              </a:rPr>
              <a:t>Mohamed.</a:t>
            </a:r>
            <a:endParaRPr sz="2400" dirty="0">
              <a:cs typeface="Akhbar MT" pitchFamily="2" charset="-78"/>
            </a:endParaRPr>
          </a:p>
        </p:txBody>
      </p:sp>
      <p:sp>
        <p:nvSpPr>
          <p:cNvPr id="298" name="Google Shape;298;p28"/>
          <p:cNvSpPr/>
          <p:nvPr/>
        </p:nvSpPr>
        <p:spPr>
          <a:xfrm rot="10800000">
            <a:off x="872475" y="8686875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9" name="Google Shape;299;p28"/>
          <p:cNvSpPr/>
          <p:nvPr/>
        </p:nvSpPr>
        <p:spPr>
          <a:xfrm rot="10800000">
            <a:off x="237725" y="7323275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0" name="Google Shape;300;p28"/>
          <p:cNvSpPr/>
          <p:nvPr/>
        </p:nvSpPr>
        <p:spPr>
          <a:xfrm rot="10800000">
            <a:off x="8197575" y="3546875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p28"/>
          <p:cNvSpPr/>
          <p:nvPr/>
        </p:nvSpPr>
        <p:spPr>
          <a:xfrm rot="10800000">
            <a:off x="8784375" y="6932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28"/>
          <p:cNvSpPr/>
          <p:nvPr/>
        </p:nvSpPr>
        <p:spPr>
          <a:xfrm rot="10800000">
            <a:off x="713225" y="4288775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75" y="201366"/>
            <a:ext cx="6845109" cy="1142656"/>
          </a:xfrm>
          <a:prstGeom prst="rect">
            <a:avLst/>
          </a:prstGeom>
        </p:spPr>
      </p:pic>
      <p:pic>
        <p:nvPicPr>
          <p:cNvPr id="10" name="Picture 9" descr="A group of people embling a puzzle&#10;&#10;Description automatically generated">
            <a:extLst>
              <a:ext uri="{FF2B5EF4-FFF2-40B4-BE49-F238E27FC236}">
                <a16:creationId xmlns:a16="http://schemas.microsoft.com/office/drawing/2014/main" id="{8D906313-21B5-16D1-125F-866712987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75" y="337645"/>
            <a:ext cx="4805659" cy="48056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481022" y="-138678"/>
            <a:ext cx="625011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Review Analysis Dashboard</a:t>
            </a:r>
            <a:endParaRPr sz="4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67" y="3359888"/>
            <a:ext cx="1932046" cy="15041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74528" y="876988"/>
            <a:ext cx="8863099" cy="282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Average Payment Value</a:t>
            </a:r>
            <a:r>
              <a:rPr lang="en-US" sz="1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 average payment value is 154.10, giving insight into typical transaction sizes.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Count of Customer ID by Payment Type</a:t>
            </a:r>
            <a:r>
              <a:rPr lang="en-US" sz="1600" dirty="0"/>
              <a:t> (Bar Chart):</a:t>
            </a:r>
          </a:p>
          <a:p>
            <a:pPr lvl="1"/>
            <a:r>
              <a:rPr lang="en-US" sz="1600" dirty="0"/>
              <a:t>The majority of payments are made via </a:t>
            </a:r>
            <a:r>
              <a:rPr lang="en-US" sz="1600" b="1" dirty="0"/>
              <a:t>credit card</a:t>
            </a:r>
            <a:r>
              <a:rPr lang="en-US" sz="1600" dirty="0"/>
              <a:t>,</a:t>
            </a:r>
          </a:p>
          <a:p>
            <a:pPr marL="609600" lvl="1" indent="0">
              <a:buNone/>
            </a:pPr>
            <a:r>
              <a:rPr lang="en-US" sz="1600" dirty="0"/>
              <a:t>	 followed by </a:t>
            </a:r>
            <a:r>
              <a:rPr lang="en-US" sz="1600" b="1" dirty="0" err="1"/>
              <a:t>boleto</a:t>
            </a:r>
            <a:r>
              <a:rPr lang="en-US" sz="1600" dirty="0"/>
              <a:t> and </a:t>
            </a:r>
            <a:r>
              <a:rPr lang="en-US" sz="1600" b="1" dirty="0"/>
              <a:t>voucher</a:t>
            </a:r>
            <a:r>
              <a:rPr lang="en-US" sz="1600" dirty="0"/>
              <a:t>, showing customer payment preferences.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Count of Payment Type by City</a:t>
            </a:r>
            <a:r>
              <a:rPr lang="en-US" sz="1600" dirty="0"/>
              <a:t> (Map Visualization):</a:t>
            </a:r>
          </a:p>
          <a:p>
            <a:pPr lvl="1"/>
            <a:r>
              <a:rPr lang="en-US" sz="1600" dirty="0"/>
              <a:t>Visual distribution of payment types across cities, showing </a:t>
            </a:r>
          </a:p>
          <a:p>
            <a:pPr marL="609600" lvl="1" indent="0">
              <a:buNone/>
            </a:pPr>
            <a:r>
              <a:rPr lang="en-US" sz="1600" dirty="0"/>
              <a:t>	dense customer activity in the Americas and Europe,</a:t>
            </a:r>
          </a:p>
          <a:p>
            <a:pPr marL="609600" lvl="1" indent="0">
              <a:buNone/>
            </a:pPr>
            <a:r>
              <a:rPr lang="en-US" sz="1600" dirty="0"/>
              <a:t>	 with scattered activity in other regions like Asia and Australia.</a:t>
            </a:r>
          </a:p>
        </p:txBody>
      </p:sp>
    </p:spTree>
    <p:extLst>
      <p:ext uri="{BB962C8B-B14F-4D97-AF65-F5344CB8AC3E}">
        <p14:creationId xmlns:p14="http://schemas.microsoft.com/office/powerpoint/2010/main" val="3728834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" name="Google Shape;462;p42">
            <a:extLst>
              <a:ext uri="{FF2B5EF4-FFF2-40B4-BE49-F238E27FC236}">
                <a16:creationId xmlns:a16="http://schemas.microsoft.com/office/drawing/2014/main" id="{F9A00939-18A9-4D20-5EFB-34F312A84816}"/>
              </a:ext>
            </a:extLst>
          </p:cNvPr>
          <p:cNvSpPr txBox="1">
            <a:spLocks noGrp="1"/>
          </p:cNvSpPr>
          <p:nvPr/>
        </p:nvSpPr>
        <p:spPr>
          <a:xfrm>
            <a:off x="896561" y="448491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8" name="Google Shape;463;p42">
            <a:extLst>
              <a:ext uri="{FF2B5EF4-FFF2-40B4-BE49-F238E27FC236}">
                <a16:creationId xmlns:a16="http://schemas.microsoft.com/office/drawing/2014/main" id="{9BCF53D6-35C4-15F9-563D-F3D765CDA11B}"/>
              </a:ext>
            </a:extLst>
          </p:cNvPr>
          <p:cNvSpPr txBox="1">
            <a:spLocks noGrp="1"/>
          </p:cNvSpPr>
          <p:nvPr/>
        </p:nvSpPr>
        <p:spPr>
          <a:xfrm>
            <a:off x="896561" y="1215900"/>
            <a:ext cx="7065410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b="1" dirty="0"/>
              <a:t>Used </a:t>
            </a:r>
            <a:r>
              <a:rPr lang="en-US" b="1" dirty="0" err="1"/>
              <a:t>ydata_profiling</a:t>
            </a:r>
            <a:r>
              <a:rPr lang="en-US" b="1" dirty="0"/>
              <a:t> (Pandas Profiling) to generate a profile report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871485-753D-739C-5191-E9F1B8F3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61" y="2069538"/>
            <a:ext cx="5573942" cy="2505797"/>
          </a:xfrm>
          <a:prstGeom prst="rect">
            <a:avLst/>
          </a:prstGeom>
        </p:spPr>
      </p:pic>
      <p:pic>
        <p:nvPicPr>
          <p:cNvPr id="23" name="Google Shape;4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944" y="2739670"/>
            <a:ext cx="1719401" cy="2206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19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" name="Google Shape;463;p42">
            <a:extLst>
              <a:ext uri="{FF2B5EF4-FFF2-40B4-BE49-F238E27FC236}">
                <a16:creationId xmlns:a16="http://schemas.microsoft.com/office/drawing/2014/main" id="{9632B4E4-D786-1BC3-A5F4-7431057F554F}"/>
              </a:ext>
            </a:extLst>
          </p:cNvPr>
          <p:cNvSpPr txBox="1">
            <a:spLocks noGrp="1"/>
          </p:cNvSpPr>
          <p:nvPr/>
        </p:nvSpPr>
        <p:spPr>
          <a:xfrm>
            <a:off x="726870" y="1239508"/>
            <a:ext cx="5248148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b="1" dirty="0"/>
              <a:t>Shows useful insights about the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10" y="1710341"/>
            <a:ext cx="5889135" cy="1364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4" y="3205235"/>
            <a:ext cx="5889135" cy="1337970"/>
          </a:xfrm>
          <a:prstGeom prst="rect">
            <a:avLst/>
          </a:prstGeom>
        </p:spPr>
      </p:pic>
      <p:sp>
        <p:nvSpPr>
          <p:cNvPr id="5" name="Google Shape;462;p42">
            <a:extLst>
              <a:ext uri="{FF2B5EF4-FFF2-40B4-BE49-F238E27FC236}">
                <a16:creationId xmlns:a16="http://schemas.microsoft.com/office/drawing/2014/main" id="{F6B768AE-5A2A-F4DF-66F9-FC1AF9F19E76}"/>
              </a:ext>
            </a:extLst>
          </p:cNvPr>
          <p:cNvSpPr txBox="1">
            <a:spLocks noGrp="1"/>
          </p:cNvSpPr>
          <p:nvPr/>
        </p:nvSpPr>
        <p:spPr>
          <a:xfrm>
            <a:off x="896561" y="448491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45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62C4D5-5409-F95F-D04C-A92D76C7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12" y="1274759"/>
            <a:ext cx="6406201" cy="3143415"/>
          </a:xfrm>
          <a:prstGeom prst="rect">
            <a:avLst/>
          </a:prstGeom>
        </p:spPr>
      </p:pic>
      <p:sp>
        <p:nvSpPr>
          <p:cNvPr id="2" name="Google Shape;462;p42">
            <a:extLst>
              <a:ext uri="{FF2B5EF4-FFF2-40B4-BE49-F238E27FC236}">
                <a16:creationId xmlns:a16="http://schemas.microsoft.com/office/drawing/2014/main" id="{5C0C146E-16FF-95BE-D8CA-9B22E4866158}"/>
              </a:ext>
            </a:extLst>
          </p:cNvPr>
          <p:cNvSpPr txBox="1">
            <a:spLocks noGrp="1"/>
          </p:cNvSpPr>
          <p:nvPr/>
        </p:nvSpPr>
        <p:spPr>
          <a:xfrm>
            <a:off x="896561" y="448491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6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15" y="1191292"/>
            <a:ext cx="5699038" cy="3370865"/>
          </a:xfrm>
          <a:prstGeom prst="rect">
            <a:avLst/>
          </a:prstGeom>
        </p:spPr>
      </p:pic>
      <p:sp>
        <p:nvSpPr>
          <p:cNvPr id="5" name="Google Shape;462;p42">
            <a:extLst>
              <a:ext uri="{FF2B5EF4-FFF2-40B4-BE49-F238E27FC236}">
                <a16:creationId xmlns:a16="http://schemas.microsoft.com/office/drawing/2014/main" id="{1CCBD07F-A0C4-7EF7-0A1A-8DB6FF900A99}"/>
              </a:ext>
            </a:extLst>
          </p:cNvPr>
          <p:cNvSpPr txBox="1">
            <a:spLocks noGrp="1"/>
          </p:cNvSpPr>
          <p:nvPr/>
        </p:nvSpPr>
        <p:spPr>
          <a:xfrm>
            <a:off x="896561" y="448491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59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90" y="1236116"/>
            <a:ext cx="4700019" cy="3263469"/>
          </a:xfrm>
          <a:prstGeom prst="rect">
            <a:avLst/>
          </a:prstGeom>
        </p:spPr>
      </p:pic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62;p42">
            <a:extLst>
              <a:ext uri="{FF2B5EF4-FFF2-40B4-BE49-F238E27FC236}">
                <a16:creationId xmlns:a16="http://schemas.microsoft.com/office/drawing/2014/main" id="{DB64B7F3-E115-DCC6-079C-D7BD21E0AB95}"/>
              </a:ext>
            </a:extLst>
          </p:cNvPr>
          <p:cNvSpPr txBox="1">
            <a:spLocks noGrp="1"/>
          </p:cNvSpPr>
          <p:nvPr/>
        </p:nvSpPr>
        <p:spPr>
          <a:xfrm>
            <a:off x="896561" y="448491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53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481022" y="-138678"/>
            <a:ext cx="625011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Fourth Week</a:t>
            </a:r>
            <a:endParaRPr sz="4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" name="Subtit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62460" y="986165"/>
            <a:ext cx="8887236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Week </a:t>
            </a:r>
            <a:r>
              <a:rPr lang="en-US" sz="1400" b="1" dirty="0" smtClean="0"/>
              <a:t>4: </a:t>
            </a:r>
            <a:r>
              <a:rPr lang="en-US" sz="1400" b="1" dirty="0" err="1"/>
              <a:t>MLOps</a:t>
            </a:r>
            <a:r>
              <a:rPr lang="en-US" sz="1400" b="1" dirty="0"/>
              <a:t>, Deployment, and Final Presentation</a:t>
            </a:r>
          </a:p>
          <a:p>
            <a:pPr>
              <a:lnSpc>
                <a:spcPct val="150000"/>
              </a:lnSpc>
            </a:pPr>
            <a:r>
              <a:rPr lang="en-US" sz="1400" b="1" dirty="0" err="1"/>
              <a:t>MLflow</a:t>
            </a:r>
            <a:r>
              <a:rPr lang="en-US" sz="1400" b="1" dirty="0"/>
              <a:t> Setup: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dirty="0"/>
              <a:t>Implemented </a:t>
            </a:r>
            <a:r>
              <a:rPr lang="en-US" dirty="0" err="1"/>
              <a:t>MLflow</a:t>
            </a:r>
            <a:r>
              <a:rPr lang="en-US" dirty="0"/>
              <a:t> for tracking machine learning experiments and model performance.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Model Deployment: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dirty="0"/>
              <a:t>Deployed the trained machine learning models using Flask for a web-based application.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/>
              <a:t>Predictions </a:t>
            </a:r>
            <a:r>
              <a:rPr lang="en-US" sz="1400" b="1" dirty="0"/>
              <a:t>and Insights: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dirty="0"/>
              <a:t>Deployed models predict customer churn and other key metrics based on data analysis.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Final Presentation: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Delivered final insights and presented an interactive web-based application for customer data predictions.</a:t>
            </a:r>
          </a:p>
        </p:txBody>
      </p:sp>
      <p:pic>
        <p:nvPicPr>
          <p:cNvPr id="2" name="Google Shape;404;p36">
            <a:extLst>
              <a:ext uri="{FF2B5EF4-FFF2-40B4-BE49-F238E27FC236}">
                <a16:creationId xmlns:a16="http://schemas.microsoft.com/office/drawing/2014/main" id="{C2F827B7-74A5-24EC-8AB4-87F20AF348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134" y="3827721"/>
            <a:ext cx="1412866" cy="1050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6" y="975673"/>
            <a:ext cx="8087833" cy="3845934"/>
          </a:xfrm>
          <a:prstGeom prst="rect">
            <a:avLst/>
          </a:prstGeom>
        </p:spPr>
      </p:pic>
      <p:sp>
        <p:nvSpPr>
          <p:cNvPr id="5" name="Google Shape;417;p37"/>
          <p:cNvSpPr txBox="1">
            <a:spLocks/>
          </p:cNvSpPr>
          <p:nvPr/>
        </p:nvSpPr>
        <p:spPr>
          <a:xfrm>
            <a:off x="101741" y="-64532"/>
            <a:ext cx="2397555" cy="1199949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4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fia Sans SemiBold"/>
              <a:buNone/>
              <a:defRPr sz="96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en-US" dirty="0" err="1"/>
              <a:t>MLops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8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503324" y="1691204"/>
            <a:ext cx="625011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>
                <a:latin typeface="Stencil" panose="040409050D0802020404" pitchFamily="82" charset="0"/>
              </a:rPr>
              <a:t>FULL TRAINING</a:t>
            </a: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92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540812" y="-115940"/>
            <a:ext cx="6054849" cy="7781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dirty="0" err="1"/>
              <a:t>XGBoost_full_training</a:t>
            </a: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30" name="Picture 6" descr="https://cdn.discordapp.com/attachments/1292219669666730004/1298653516390203452/Untitled.png?ex=671a58d6&amp;is=67190756&amp;hm=d6fcf9383d8bea79e069e08dabec814650265635ffab239ac2355013aeb53ad3&amp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72" y="595363"/>
            <a:ext cx="2699710" cy="20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1292219669666730004/1298653516684070983/Untitled.png?ex=671a58d6&amp;is=67190756&amp;hm=404d21fc7badac0dede90aa63cc5661883ffa81238c4ec0de051271bf30d6b00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72" y="2748529"/>
            <a:ext cx="2699710" cy="20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cdn.discordapp.com/attachments/1292219669666730004/1298653515983491204/Untitled.png?ex=671a58d6&amp;is=67190756&amp;hm=827ee44f9ef8af2cc7ac22b97ed144a3d59bc1c28a87cf3c86b807f7f085a246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8" y="595363"/>
            <a:ext cx="5399422" cy="40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1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734514" y="139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Objectives</a:t>
            </a:r>
            <a:endParaRPr sz="36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024" y="2094587"/>
            <a:ext cx="2053652" cy="2830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15007" y="1120222"/>
            <a:ext cx="8343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Enhance customer data management and analysis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Implement </a:t>
            </a:r>
            <a:r>
              <a:rPr lang="en-US" sz="1600" b="1" dirty="0"/>
              <a:t>a robust database</a:t>
            </a:r>
            <a:r>
              <a:rPr lang="en-US" sz="1600" dirty="0"/>
              <a:t> </a:t>
            </a:r>
            <a:r>
              <a:rPr lang="en-US" sz="1600" b="1" dirty="0" smtClean="0"/>
              <a:t>Perform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data </a:t>
            </a:r>
            <a:r>
              <a:rPr lang="en-US" sz="1600" b="1" dirty="0"/>
              <a:t>analysis and build predictive models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Deploy </a:t>
            </a:r>
            <a:r>
              <a:rPr lang="en-US" sz="1600" b="1" dirty="0"/>
              <a:t>machine learning models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Deliver </a:t>
            </a:r>
            <a:r>
              <a:rPr lang="en-US" sz="1600" b="1" dirty="0"/>
              <a:t>interactive visualizations and </a:t>
            </a:r>
            <a:r>
              <a:rPr lang="en-US" sz="1600" b="1" dirty="0" smtClean="0"/>
              <a:t>dashboards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870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989885" y="422902"/>
            <a:ext cx="7164230" cy="3572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dirty="0" err="1"/>
              <a:t>KNN_full_training</a:t>
            </a:r>
            <a:r>
              <a:rPr lang="en-US" sz="4200" dirty="0"/>
              <a:t/>
            </a:r>
            <a:br>
              <a:rPr lang="en-US" sz="4200" dirty="0"/>
            </a:b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4788" y="613480"/>
            <a:ext cx="5399422" cy="40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43962" y="613480"/>
            <a:ext cx="2734401" cy="20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43962" y="2766646"/>
            <a:ext cx="2734401" cy="20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7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300" dirty="0" err="1"/>
              <a:t>DecisionTree_full_training</a:t>
            </a:r>
            <a:endParaRPr lang="en-US" sz="43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2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5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LogisticRegression_full_training</a:t>
            </a: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3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RandomForest_full_training</a:t>
            </a:r>
            <a:endParaRPr lang="en-US" sz="4200" b="0" i="0" dirty="0">
              <a:solidFill>
                <a:srgbClr val="1F0F61"/>
              </a:solidFill>
              <a:effectLst/>
              <a:latin typeface="Sofia Sans SemiBold" panose="020B0604020202020204" charset="0"/>
              <a:ea typeface="Sofia Sans SemiBold" panose="020B0604020202020204" charset="0"/>
              <a:cs typeface="Sofia Sans SemiBold" panose="020B0604020202020204" charset="0"/>
            </a:endParaRP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2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30396" y="1691204"/>
            <a:ext cx="8713604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>
                <a:latin typeface="Stencil" panose="040409050D0802020404" pitchFamily="82" charset="0"/>
              </a:rPr>
              <a:t>validation</a:t>
            </a: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14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XGBoost_cross_validation</a:t>
            </a:r>
            <a:endParaRPr lang="en-US" sz="4200" b="0" i="0" dirty="0">
              <a:solidFill>
                <a:srgbClr val="1F0F61"/>
              </a:solidFill>
              <a:effectLst/>
              <a:latin typeface="Sofia Sans SemiBold" panose="020B0604020202020204" charset="0"/>
              <a:ea typeface="Sofia Sans SemiBold" panose="020B0604020202020204" charset="0"/>
              <a:cs typeface="Sofia Sans SemiBold" panose="020B0604020202020204" charset="0"/>
            </a:endParaRP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2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KNN_cross_validation</a:t>
            </a: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71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DecisionTree_cross_validation</a:t>
            </a: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755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0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LogisticRegression_cross_validation</a:t>
            </a:r>
            <a:endParaRPr lang="en-US" sz="4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3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17306" y="31615"/>
            <a:ext cx="8309388" cy="437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4200" b="0" i="0" dirty="0" err="1">
                <a:solidFill>
                  <a:srgbClr val="1F0F61"/>
                </a:solidFill>
                <a:effectLst/>
                <a:latin typeface="Sofia Sans SemiBold" panose="020B0604020202020204" charset="0"/>
                <a:ea typeface="Sofia Sans SemiBold" panose="020B0604020202020204" charset="0"/>
                <a:cs typeface="Sofia Sans SemiBold" panose="020B0604020202020204" charset="0"/>
              </a:rPr>
              <a:t>RandomForest_cross_validation</a:t>
            </a:r>
            <a:endParaRPr lang="en-US" sz="42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30396" y="574697"/>
            <a:ext cx="5399421" cy="4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82987" y="574697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82987" y="2727863"/>
            <a:ext cx="2699710" cy="2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1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2594824" y="-195002"/>
            <a:ext cx="4037273" cy="118717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First Week</a:t>
            </a:r>
            <a:endParaRPr sz="5400" dirty="0"/>
          </a:p>
        </p:txBody>
      </p:sp>
      <p:sp>
        <p:nvSpPr>
          <p:cNvPr id="16" name="Google Shape;347;p32"/>
          <p:cNvSpPr txBox="1">
            <a:spLocks noGrp="1"/>
          </p:cNvSpPr>
          <p:nvPr>
            <p:ph type="subTitle" idx="4294967295"/>
          </p:nvPr>
        </p:nvSpPr>
        <p:spPr>
          <a:xfrm>
            <a:off x="-461341" y="672072"/>
            <a:ext cx="7258493" cy="4398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	</a:t>
            </a:r>
            <a:r>
              <a:rPr lang="en-US" sz="1400" b="1" dirty="0"/>
              <a:t>Week 1: Data Collection &amp; Database Setup:</a:t>
            </a:r>
          </a:p>
          <a:p>
            <a:endParaRPr lang="en-US" dirty="0"/>
          </a:p>
          <a:p>
            <a:pPr marL="152400" indent="0">
              <a:buNone/>
            </a:pPr>
            <a:r>
              <a:rPr lang="en-US" b="1" dirty="0"/>
              <a:t>	</a:t>
            </a:r>
            <a:r>
              <a:rPr lang="en-US" sz="1400" b="1" dirty="0"/>
              <a:t>Source of Data</a:t>
            </a:r>
            <a:r>
              <a:rPr lang="en-US" dirty="0"/>
              <a:t>: </a:t>
            </a:r>
            <a:endParaRPr lang="en-US" dirty="0" smtClean="0"/>
          </a:p>
          <a:p>
            <a:pPr marL="152400" indent="0"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data used in this project was sourced from </a:t>
            </a:r>
            <a:r>
              <a:rPr lang="en-US" dirty="0" smtClean="0"/>
              <a:t>reputable platforms </a:t>
            </a:r>
            <a:r>
              <a:rPr lang="en-US" dirty="0"/>
              <a:t>like </a:t>
            </a:r>
            <a:r>
              <a:rPr lang="en-US" b="1" dirty="0"/>
              <a:t>GitHub</a:t>
            </a:r>
            <a:r>
              <a:rPr lang="en-US" dirty="0"/>
              <a:t> </a:t>
            </a:r>
            <a:r>
              <a:rPr lang="en-US" dirty="0" smtClean="0"/>
              <a:t>	and </a:t>
            </a:r>
            <a:r>
              <a:rPr lang="en-US" b="1" dirty="0" err="1" smtClean="0"/>
              <a:t>Kaggle</a:t>
            </a:r>
            <a:r>
              <a:rPr lang="en-US" dirty="0" smtClean="0"/>
              <a:t>, ensuring high-quality, real-world datasets.</a:t>
            </a:r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r>
              <a:rPr lang="en-US" b="1" dirty="0"/>
              <a:t>	</a:t>
            </a:r>
            <a:r>
              <a:rPr lang="en-US" sz="1400" b="1" dirty="0"/>
              <a:t>Data Selection</a:t>
            </a:r>
            <a:r>
              <a:rPr lang="en-US" dirty="0"/>
              <a:t>:</a:t>
            </a:r>
          </a:p>
          <a:p>
            <a:pPr marL="152400" indent="0">
              <a:buNone/>
            </a:pPr>
            <a:r>
              <a:rPr lang="en-US" dirty="0"/>
              <a:t> 	We selected relevant datasets that provide insights into customer behavior, </a:t>
            </a:r>
            <a:r>
              <a:rPr lang="en-US" dirty="0" smtClean="0"/>
              <a:t>product 	information</a:t>
            </a:r>
            <a:r>
              <a:rPr lang="en-US" dirty="0"/>
              <a:t>, and order details to build a comprehensive database.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b="1" dirty="0"/>
              <a:t>	</a:t>
            </a:r>
            <a:r>
              <a:rPr lang="en-US" sz="1400" b="1" dirty="0"/>
              <a:t>ERD Creation:</a:t>
            </a:r>
            <a:r>
              <a:rPr lang="en-US" sz="1400" dirty="0"/>
              <a:t>	</a:t>
            </a:r>
          </a:p>
          <a:p>
            <a:pPr marL="152400" indent="0">
              <a:buNone/>
            </a:pPr>
            <a:r>
              <a:rPr lang="en-US" dirty="0"/>
              <a:t>	After analyzing the datasets, we designed an Entity-Relationship Diagram (ERD) to 	visually represent the data entities and their relationships.</a:t>
            </a:r>
          </a:p>
          <a:p>
            <a:pPr marL="152400" indent="0">
              <a:buNone/>
            </a:pPr>
            <a:r>
              <a:rPr lang="en-US" dirty="0"/>
              <a:t>	</a:t>
            </a:r>
          </a:p>
          <a:p>
            <a:pPr marL="152400" indent="0">
              <a:buNone/>
            </a:pPr>
            <a:r>
              <a:rPr lang="en-US" dirty="0"/>
              <a:t>	</a:t>
            </a:r>
            <a:r>
              <a:rPr lang="en-US" sz="1400" b="1" dirty="0"/>
              <a:t>Schema Design</a:t>
            </a:r>
            <a:r>
              <a:rPr lang="en-US" sz="1400" b="1" dirty="0" smtClean="0"/>
              <a:t>:</a:t>
            </a:r>
          </a:p>
          <a:p>
            <a:pPr marL="152400" indent="0">
              <a:buNone/>
            </a:pPr>
            <a:r>
              <a:rPr lang="en-US" sz="1400" dirty="0" smtClean="0"/>
              <a:t> 	</a:t>
            </a:r>
            <a:r>
              <a:rPr lang="en-US" dirty="0" smtClean="0"/>
              <a:t>Based </a:t>
            </a:r>
            <a:r>
              <a:rPr lang="en-US" dirty="0"/>
              <a:t>on the ERD, we created a detailed schema outlining the </a:t>
            </a:r>
            <a:r>
              <a:rPr lang="en-US" dirty="0" smtClean="0"/>
              <a:t>structure </a:t>
            </a:r>
            <a:r>
              <a:rPr lang="en-US" dirty="0"/>
              <a:t>of the </a:t>
            </a:r>
            <a:r>
              <a:rPr lang="en-US" dirty="0" smtClean="0"/>
              <a:t>	database</a:t>
            </a:r>
            <a:r>
              <a:rPr lang="en-US" dirty="0"/>
              <a:t>, specifying the tables, columns, data types, and </a:t>
            </a:r>
            <a:r>
              <a:rPr lang="en-US" dirty="0" smtClean="0"/>
              <a:t>relationships</a:t>
            </a:r>
            <a:r>
              <a:rPr lang="en-US" dirty="0"/>
              <a:t>.</a:t>
            </a:r>
          </a:p>
          <a:p>
            <a:pPr marL="152400" indent="0">
              <a:buNone/>
            </a:pPr>
            <a:r>
              <a:rPr lang="en-US" dirty="0"/>
              <a:t>	</a:t>
            </a:r>
          </a:p>
          <a:p>
            <a:pPr marL="152400" indent="0">
              <a:buNone/>
            </a:pPr>
            <a:r>
              <a:rPr lang="en-US" b="1" dirty="0"/>
              <a:t>	</a:t>
            </a:r>
            <a:r>
              <a:rPr lang="en-US" sz="1400" b="1" dirty="0"/>
              <a:t>Azure Deployment:</a:t>
            </a:r>
            <a:r>
              <a:rPr lang="en-US" sz="1400" dirty="0"/>
              <a:t> </a:t>
            </a:r>
            <a:endParaRPr lang="en-US" sz="1400" dirty="0" smtClean="0"/>
          </a:p>
          <a:p>
            <a:pPr marL="152400" indent="0">
              <a:buNone/>
            </a:pPr>
            <a:r>
              <a:rPr lang="en-US" sz="1400" dirty="0"/>
              <a:t>	</a:t>
            </a:r>
            <a:r>
              <a:rPr lang="en-US" dirty="0" smtClean="0"/>
              <a:t>Once </a:t>
            </a:r>
            <a:r>
              <a:rPr lang="en-US" dirty="0"/>
              <a:t>the schema was finalized, we deployed the database to </a:t>
            </a:r>
            <a:r>
              <a:rPr lang="en-US" dirty="0" smtClean="0"/>
              <a:t>Microsoft </a:t>
            </a:r>
            <a:r>
              <a:rPr lang="en-US" dirty="0"/>
              <a:t>Azure, </a:t>
            </a:r>
            <a:r>
              <a:rPr lang="en-US" dirty="0" smtClean="0"/>
              <a:t>	providing </a:t>
            </a:r>
            <a:r>
              <a:rPr lang="en-US" dirty="0"/>
              <a:t>a scalable and secure environment for data storage and </a:t>
            </a:r>
            <a:r>
              <a:rPr lang="en-US" dirty="0" smtClean="0"/>
              <a:t>management</a:t>
            </a:r>
            <a:r>
              <a:rPr lang="en-US" dirty="0"/>
              <a:t>.</a:t>
            </a:r>
          </a:p>
          <a:p>
            <a:pPr marL="15240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55" y="879652"/>
            <a:ext cx="979594" cy="979594"/>
          </a:xfrm>
          <a:prstGeom prst="rect">
            <a:avLst/>
          </a:prstGeom>
        </p:spPr>
      </p:pic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097" y="2910873"/>
            <a:ext cx="2437939" cy="197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79" y="879652"/>
            <a:ext cx="1016908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4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9" name="Google Shape;462;p42">
            <a:extLst>
              <a:ext uri="{FF2B5EF4-FFF2-40B4-BE49-F238E27FC236}">
                <a16:creationId xmlns:a16="http://schemas.microsoft.com/office/drawing/2014/main" id="{BDA9146A-C7DE-E5E2-ABBC-F8B57C0EAE23}"/>
              </a:ext>
            </a:extLst>
          </p:cNvPr>
          <p:cNvSpPr txBox="1">
            <a:spLocks noGrp="1"/>
          </p:cNvSpPr>
          <p:nvPr/>
        </p:nvSpPr>
        <p:spPr>
          <a:xfrm>
            <a:off x="757878" y="197973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</a:t>
            </a:r>
            <a:endParaRPr dirty="0"/>
          </a:p>
        </p:txBody>
      </p:sp>
      <p:sp>
        <p:nvSpPr>
          <p:cNvPr id="24" name="Google Shape;463;p42">
            <a:extLst>
              <a:ext uri="{FF2B5EF4-FFF2-40B4-BE49-F238E27FC236}">
                <a16:creationId xmlns:a16="http://schemas.microsoft.com/office/drawing/2014/main" id="{C0BD9740-6C5C-6168-6CA2-17C4DADFA4C0}"/>
              </a:ext>
            </a:extLst>
          </p:cNvPr>
          <p:cNvSpPr txBox="1">
            <a:spLocks noGrp="1"/>
          </p:cNvSpPr>
          <p:nvPr/>
        </p:nvSpPr>
        <p:spPr>
          <a:xfrm>
            <a:off x="757878" y="1179557"/>
            <a:ext cx="5248148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</p:txBody>
      </p:sp>
      <p:pic>
        <p:nvPicPr>
          <p:cNvPr id="25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944" y="2739670"/>
            <a:ext cx="1719401" cy="22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63;p42">
            <a:extLst>
              <a:ext uri="{FF2B5EF4-FFF2-40B4-BE49-F238E27FC236}">
                <a16:creationId xmlns:a16="http://schemas.microsoft.com/office/drawing/2014/main" id="{9F892DEC-D9BC-C421-3339-DDE17A21C0DB}"/>
              </a:ext>
            </a:extLst>
          </p:cNvPr>
          <p:cNvSpPr txBox="1">
            <a:spLocks noGrp="1"/>
          </p:cNvSpPr>
          <p:nvPr/>
        </p:nvSpPr>
        <p:spPr>
          <a:xfrm>
            <a:off x="669498" y="1195970"/>
            <a:ext cx="4780111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b="1" dirty="0"/>
              <a:t>Churn Model (Random Forest Classifier):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Accuracy: 96.3%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Recall: 99%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Precision: 94.9%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F1 Score: 97.4%</a:t>
            </a:r>
          </a:p>
          <a:p>
            <a:endParaRPr lang="en-US" b="1" dirty="0"/>
          </a:p>
          <a:p>
            <a:r>
              <a:rPr lang="en-US" b="1" dirty="0"/>
              <a:t>Review Model (Random Forest Classifier):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Accuracy: 96.4%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1: Recall - 99.4%, Precision - 97.4%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2: Recall - 99.8%, Precision - 99.8%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3: Recall - 99.1%, Precision - 90.0%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4: Recall - 29.6%, Precision - 93.5%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5: Recall - 93.6%, Precision - 99.5%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52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63;p42">
            <a:extLst>
              <a:ext uri="{FF2B5EF4-FFF2-40B4-BE49-F238E27FC236}">
                <a16:creationId xmlns:a16="http://schemas.microsoft.com/office/drawing/2014/main" id="{26AC03C3-0798-028D-3209-E5C066E46821}"/>
              </a:ext>
            </a:extLst>
          </p:cNvPr>
          <p:cNvSpPr txBox="1">
            <a:spLocks noGrp="1"/>
          </p:cNvSpPr>
          <p:nvPr/>
        </p:nvSpPr>
        <p:spPr>
          <a:xfrm>
            <a:off x="669498" y="1195970"/>
            <a:ext cx="4780111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b="1" dirty="0"/>
              <a:t>Sales Model Performance (Linear Regression)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Squared Error (MSE):</a:t>
            </a:r>
            <a:r>
              <a:rPr lang="en-US" dirty="0"/>
              <a:t> 0.0093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Root Mean Squared Error (RMSE):</a:t>
            </a:r>
            <a:r>
              <a:rPr lang="en-US" dirty="0"/>
              <a:t> 0.0964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Absolute Error (MAE):</a:t>
            </a:r>
            <a:r>
              <a:rPr lang="en-US" dirty="0"/>
              <a:t> 0.0079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R² Score:</a:t>
            </a:r>
            <a:r>
              <a:rPr lang="en-US" dirty="0"/>
              <a:t> 0.995</a:t>
            </a:r>
          </a:p>
          <a:p>
            <a:endParaRPr lang="en-US" b="1" dirty="0"/>
          </a:p>
          <a:p>
            <a:r>
              <a:rPr lang="en-US" b="1" dirty="0"/>
              <a:t>Sales Model Performance (</a:t>
            </a:r>
            <a:r>
              <a:rPr lang="en-US" b="1" dirty="0" err="1"/>
              <a:t>XGboost</a:t>
            </a:r>
            <a:r>
              <a:rPr lang="en-US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Squared Error (MSE):</a:t>
            </a:r>
            <a:r>
              <a:rPr lang="en-US" dirty="0"/>
              <a:t> 0.009559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Root Mean Squared Error (RMSE):</a:t>
            </a:r>
            <a:r>
              <a:rPr lang="en-US" dirty="0"/>
              <a:t> 0.097771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 Absolute Error (MAE):</a:t>
            </a:r>
            <a:r>
              <a:rPr lang="en-US" dirty="0"/>
              <a:t> 0.00812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R² Score:</a:t>
            </a:r>
            <a:r>
              <a:rPr lang="en-US" dirty="0"/>
              <a:t>0.994771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6" name="Google Shape;4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386" y="2718405"/>
            <a:ext cx="1719401" cy="22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62;p42">
            <a:extLst>
              <a:ext uri="{FF2B5EF4-FFF2-40B4-BE49-F238E27FC236}">
                <a16:creationId xmlns:a16="http://schemas.microsoft.com/office/drawing/2014/main" id="{6AD13A61-444B-C5F8-1CF5-BE130B0C0FC1}"/>
              </a:ext>
            </a:extLst>
          </p:cNvPr>
          <p:cNvSpPr txBox="1">
            <a:spLocks noGrp="1"/>
          </p:cNvSpPr>
          <p:nvPr/>
        </p:nvSpPr>
        <p:spPr>
          <a:xfrm>
            <a:off x="757878" y="197973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3727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63;p42">
            <a:extLst>
              <a:ext uri="{FF2B5EF4-FFF2-40B4-BE49-F238E27FC236}">
                <a16:creationId xmlns:a16="http://schemas.microsoft.com/office/drawing/2014/main" id="{A997A848-8FCC-5333-FF8D-6F367C61FB08}"/>
              </a:ext>
            </a:extLst>
          </p:cNvPr>
          <p:cNvSpPr txBox="1">
            <a:spLocks noGrp="1"/>
          </p:cNvSpPr>
          <p:nvPr/>
        </p:nvSpPr>
        <p:spPr>
          <a:xfrm>
            <a:off x="669498" y="1195970"/>
            <a:ext cx="4780111" cy="343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Nunito Light"/>
              <a:buChar char="●"/>
              <a:tabLst/>
              <a:defRPr/>
            </a:pPr>
            <a:r>
              <a:rPr lang="en-US" b="1" dirty="0"/>
              <a:t>Sales Model Performance (</a:t>
            </a:r>
            <a:r>
              <a:rPr lang="en-US" b="1" dirty="0" err="1"/>
              <a:t>Randomforset</a:t>
            </a:r>
            <a:r>
              <a:rPr lang="en-US" b="1" dirty="0"/>
              <a:t>)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Mean Squared Error (MSE): </a:t>
            </a:r>
            <a:r>
              <a:rPr lang="en-US" dirty="0"/>
              <a:t>0.008786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Root Mean Squared Error (RMSE): </a:t>
            </a:r>
            <a:r>
              <a:rPr lang="en-US" dirty="0"/>
              <a:t>0.093733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Mean Absolute Error (MAE): </a:t>
            </a:r>
            <a:r>
              <a:rPr lang="en-US" dirty="0"/>
              <a:t>0.006995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R² Score:</a:t>
            </a:r>
            <a:r>
              <a:rPr lang="en-US" dirty="0"/>
              <a:t>0.995194</a:t>
            </a:r>
          </a:p>
          <a:p>
            <a:endParaRPr lang="en-US" b="1" dirty="0"/>
          </a:p>
          <a:p>
            <a:r>
              <a:rPr lang="en-US" b="1" dirty="0"/>
              <a:t>Churn Prediction &amp; Review Prediction: Random Forest classifier performed well in predicting them.</a:t>
            </a:r>
          </a:p>
          <a:p>
            <a:r>
              <a:rPr lang="en-US" b="1" dirty="0"/>
              <a:t>Sales Prediction: Linear Regression had high predictive accuracy.</a:t>
            </a:r>
          </a:p>
        </p:txBody>
      </p:sp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1F5BF301-FB7B-65D7-5787-96F87E0CA4C2}"/>
              </a:ext>
            </a:extLst>
          </p:cNvPr>
          <p:cNvSpPr txBox="1"/>
          <p:nvPr/>
        </p:nvSpPr>
        <p:spPr>
          <a:xfrm>
            <a:off x="581896" y="1101485"/>
            <a:ext cx="4384017" cy="329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5"/>
              </a:buClr>
              <a:buSzPts val="1600"/>
              <a:buFont typeface="Nunito Light"/>
              <a:buChar char="●"/>
              <a:tabLst/>
              <a:defRPr/>
            </a:pPr>
            <a:endParaRPr lang="en-US" dirty="0">
              <a:solidFill>
                <a:srgbClr val="384655"/>
              </a:solidFill>
              <a:latin typeface="DM Sans"/>
              <a:sym typeface="DM San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EA79F45-BCF7-0266-10E0-4D9A0F90066D}"/>
              </a:ext>
            </a:extLst>
          </p:cNvPr>
          <p:cNvSpPr>
            <a:spLocks noGrp="1"/>
          </p:cNvSpPr>
          <p:nvPr/>
        </p:nvSpPr>
        <p:spPr>
          <a:xfrm>
            <a:off x="581896" y="2517185"/>
            <a:ext cx="42948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9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944" y="2739670"/>
            <a:ext cx="1719401" cy="22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62;p42">
            <a:extLst>
              <a:ext uri="{FF2B5EF4-FFF2-40B4-BE49-F238E27FC236}">
                <a16:creationId xmlns:a16="http://schemas.microsoft.com/office/drawing/2014/main" id="{7E20AA41-DD85-8A51-F4D0-B1FB2981B042}"/>
              </a:ext>
            </a:extLst>
          </p:cNvPr>
          <p:cNvSpPr txBox="1">
            <a:spLocks noGrp="1"/>
          </p:cNvSpPr>
          <p:nvPr/>
        </p:nvSpPr>
        <p:spPr>
          <a:xfrm>
            <a:off x="757878" y="197973"/>
            <a:ext cx="6155119" cy="120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315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430396" y="1691204"/>
            <a:ext cx="8713604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 err="1">
                <a:latin typeface="Stencil" panose="040409050D0802020404" pitchFamily="82" charset="0"/>
              </a:rPr>
              <a:t>WEbPage</a:t>
            </a:r>
            <a:endParaRPr lang="en-US" sz="4000" dirty="0">
              <a:latin typeface="Stencil" panose="040409050D0802020404" pitchFamily="82" charset="0"/>
            </a:endParaRP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21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334536" y="-25278"/>
            <a:ext cx="2683727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 err="1">
                <a:latin typeface="Outfit"/>
              </a:rPr>
              <a:t>WebPage</a:t>
            </a:r>
            <a:endParaRPr lang="en-US" sz="4000" b="1" dirty="0">
              <a:latin typeface="Outfit"/>
            </a:endParaRP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A620B-701B-61C2-3183-D4EDF584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6" y="1003686"/>
            <a:ext cx="6861674" cy="32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0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334536" y="-25278"/>
            <a:ext cx="2683727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 err="1">
                <a:latin typeface="Outfit"/>
              </a:rPr>
              <a:t>WebPage</a:t>
            </a:r>
            <a:endParaRPr lang="en-US" sz="4000" b="1" dirty="0">
              <a:latin typeface="Outfit"/>
            </a:endParaRP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6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29" y="3140560"/>
            <a:ext cx="1865971" cy="17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145FE-59A2-EDCD-6E73-538D3E81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55" y="1089829"/>
            <a:ext cx="3767132" cy="15355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DB27FA-BCD1-FDF9-680E-38FF440520F7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 flipV="1">
            <a:off x="3064785" y="1857628"/>
            <a:ext cx="1758770" cy="982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DD2109-6882-AD64-0904-FA37181E2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0" y="863151"/>
            <a:ext cx="2431635" cy="39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1481022" y="-138678"/>
            <a:ext cx="625011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6000" dirty="0" smtClean="0"/>
              <a:t>Links</a:t>
            </a:r>
            <a:endParaRPr sz="6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3473302"/>
            <a:ext cx="1769013" cy="13907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80901" y="1146658"/>
            <a:ext cx="88630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000" dirty="0" err="1">
                <a:latin typeface="DM Sans"/>
                <a:sym typeface="DM Sans"/>
              </a:rPr>
              <a:t>Kaggle</a:t>
            </a:r>
            <a:r>
              <a:rPr lang="en-US" sz="2000" dirty="0">
                <a:latin typeface="DM Sans"/>
                <a:sym typeface="DM Sans"/>
              </a:rPr>
              <a:t> dataset: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2000" dirty="0">
                <a:latin typeface="DM Sans"/>
                <a:sym typeface="DM Sans"/>
              </a:rPr>
              <a:t> </a:t>
            </a:r>
            <a:r>
              <a:rPr lang="en-US" sz="2000" dirty="0">
                <a:latin typeface="DM Sans"/>
                <a:sym typeface="DM Sans"/>
                <a:hlinkClick r:id="rId4"/>
              </a:rPr>
              <a:t>https://www.kaggle.com/datasets/olistbr/brazilian-   </a:t>
            </a:r>
            <a:r>
              <a:rPr lang="en-US" sz="2000" dirty="0" err="1" smtClean="0">
                <a:latin typeface="DM Sans"/>
                <a:sym typeface="DM Sans"/>
                <a:hlinkClick r:id="rId4"/>
              </a:rPr>
              <a:t>ecommerce?select</a:t>
            </a:r>
            <a:r>
              <a:rPr lang="en-US" sz="2000" dirty="0" smtClean="0">
                <a:latin typeface="DM Sans"/>
                <a:sym typeface="DM Sans"/>
                <a:hlinkClick r:id="rId4"/>
              </a:rPr>
              <a:t>=olist_geolocation_dataset.csv</a:t>
            </a:r>
            <a:endParaRPr lang="en-US" sz="2000" dirty="0" smtClean="0">
              <a:latin typeface="DM Sans"/>
              <a:sym typeface="DM Sans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2000" dirty="0" smtClean="0">
                <a:latin typeface="DM Sans"/>
                <a:sym typeface="DM Sans"/>
              </a:rPr>
              <a:t>Webpage: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broccoli-gudtf6dkf2bsdxbm.uaenorth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2000" dirty="0" smtClean="0">
                <a:hlinkClick r:id="rId5"/>
              </a:rPr>
              <a:t>-</a:t>
            </a:r>
            <a:r>
              <a:rPr lang="en-US" sz="2000" dirty="0">
                <a:hlinkClick r:id="rId5"/>
              </a:rPr>
              <a:t>01.azurewebsites.net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438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/>
          <p:nvPr/>
        </p:nvSpPr>
        <p:spPr>
          <a:xfrm rot="10800000" flipH="1">
            <a:off x="6708280" y="-14519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4" name="Google Shape;554;p46"/>
          <p:cNvSpPr txBox="1">
            <a:spLocks noGrp="1"/>
          </p:cNvSpPr>
          <p:nvPr>
            <p:ph type="title"/>
          </p:nvPr>
        </p:nvSpPr>
        <p:spPr>
          <a:xfrm>
            <a:off x="986675" y="937074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55" name="Google Shape;555;p46"/>
          <p:cNvSpPr txBox="1">
            <a:spLocks noGrp="1"/>
          </p:cNvSpPr>
          <p:nvPr>
            <p:ph type="subTitle" idx="1"/>
          </p:nvPr>
        </p:nvSpPr>
        <p:spPr>
          <a:xfrm>
            <a:off x="494636" y="1907503"/>
            <a:ext cx="4588877" cy="756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Do you have any questions?</a:t>
            </a:r>
            <a:endParaRPr sz="2400" b="1" dirty="0"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25" y="784101"/>
            <a:ext cx="3984375" cy="357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6"/>
          <p:cNvGrpSpPr/>
          <p:nvPr/>
        </p:nvGrpSpPr>
        <p:grpSpPr>
          <a:xfrm>
            <a:off x="4989625" y="1353025"/>
            <a:ext cx="464950" cy="1602175"/>
            <a:chOff x="4989625" y="1353025"/>
            <a:chExt cx="464950" cy="1602175"/>
          </a:xfrm>
        </p:grpSpPr>
        <p:sp>
          <p:nvSpPr>
            <p:cNvPr id="576" name="Google Shape;576;p46"/>
            <p:cNvSpPr/>
            <p:nvPr/>
          </p:nvSpPr>
          <p:spPr>
            <a:xfrm rot="10800000">
              <a:off x="5227775" y="13530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 rot="10800000">
              <a:off x="4989625" y="28037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7712" y="3331535"/>
            <a:ext cx="4020313" cy="1112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553;p46"/>
          <p:cNvSpPr/>
          <p:nvPr/>
        </p:nvSpPr>
        <p:spPr>
          <a:xfrm rot="10800000" flipH="1">
            <a:off x="-848574" y="3637231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1" name="Google Shape;420;p37"/>
          <p:cNvGrpSpPr/>
          <p:nvPr/>
        </p:nvGrpSpPr>
        <p:grpSpPr>
          <a:xfrm>
            <a:off x="5928167" y="4106209"/>
            <a:ext cx="1560225" cy="676400"/>
            <a:chOff x="1099625" y="656725"/>
            <a:chExt cx="1560225" cy="676400"/>
          </a:xfrm>
        </p:grpSpPr>
        <p:sp>
          <p:nvSpPr>
            <p:cNvPr id="12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4" name="Google Shape;420;p37"/>
          <p:cNvGrpSpPr/>
          <p:nvPr/>
        </p:nvGrpSpPr>
        <p:grpSpPr>
          <a:xfrm>
            <a:off x="567354" y="122202"/>
            <a:ext cx="1560225" cy="676400"/>
            <a:chOff x="1099625" y="656725"/>
            <a:chExt cx="1560225" cy="676400"/>
          </a:xfrm>
        </p:grpSpPr>
        <p:sp>
          <p:nvSpPr>
            <p:cNvPr id="15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73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596382" y="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565075" y="4155762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71EC7D95-D9B5-2193-A227-3368B8FF8A98}"/>
              </a:ext>
            </a:extLst>
          </p:cNvPr>
          <p:cNvSpPr/>
          <p:nvPr/>
        </p:nvSpPr>
        <p:spPr>
          <a:xfrm>
            <a:off x="394010" y="676400"/>
            <a:ext cx="8571570" cy="401749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7BD1E-CE8F-F031-FF40-B022B473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7"/>
          <a:stretch/>
        </p:blipFill>
        <p:spPr>
          <a:xfrm>
            <a:off x="898925" y="776010"/>
            <a:ext cx="2944625" cy="3780940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BE6E-6AEB-725C-5EA2-1457D24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7"/>
          <a:stretch/>
        </p:blipFill>
        <p:spPr>
          <a:xfrm>
            <a:off x="5405788" y="822934"/>
            <a:ext cx="3076573" cy="3734016"/>
          </a:xfrm>
          <a:prstGeom prst="roundRect">
            <a:avLst/>
          </a:prstGeom>
        </p:spPr>
      </p:pic>
      <p:sp>
        <p:nvSpPr>
          <p:cNvPr id="14" name="Google Shape;417;p37"/>
          <p:cNvSpPr txBox="1">
            <a:spLocks noGrp="1"/>
          </p:cNvSpPr>
          <p:nvPr>
            <p:ph type="title"/>
          </p:nvPr>
        </p:nvSpPr>
        <p:spPr>
          <a:xfrm>
            <a:off x="3695041" y="-67538"/>
            <a:ext cx="1961214" cy="86701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DATA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8381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596382" y="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565075" y="4155762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" name="Picture 1" descr="Data Schema">
            <a:extLst>
              <a:ext uri="{FF2B5EF4-FFF2-40B4-BE49-F238E27FC236}">
                <a16:creationId xmlns:a16="http://schemas.microsoft.com/office/drawing/2014/main" id="{B4FC3C4F-07F7-DEDE-FB8A-3E94D728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18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596382" y="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565075" y="4155762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" name="Google Shape;417;p37"/>
          <p:cNvSpPr txBox="1">
            <a:spLocks noGrp="1"/>
          </p:cNvSpPr>
          <p:nvPr>
            <p:ph type="title"/>
          </p:nvPr>
        </p:nvSpPr>
        <p:spPr>
          <a:xfrm>
            <a:off x="-989850" y="347165"/>
            <a:ext cx="4856238" cy="335376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ERD</a:t>
            </a:r>
            <a:endParaRPr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75" y="260734"/>
            <a:ext cx="6241677" cy="4011023"/>
          </a:xfrm>
          <a:prstGeom prst="round2DiagRect">
            <a:avLst>
              <a:gd name="adj1" fmla="val 16667"/>
              <a:gd name="adj2" fmla="val 689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79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2340575" y="-213897"/>
            <a:ext cx="458492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Second Week</a:t>
            </a:r>
            <a:endParaRPr sz="4000" dirty="0"/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771" y="3345543"/>
            <a:ext cx="1936265" cy="15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09666" y="884508"/>
            <a:ext cx="8167621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/>
              <a:t> </a:t>
            </a:r>
            <a:r>
              <a:rPr lang="en-US" sz="1800" b="1" dirty="0"/>
              <a:t>Week 2: </a:t>
            </a:r>
            <a:r>
              <a:rPr lang="en-US" sz="2000" b="1" dirty="0"/>
              <a:t>Data</a:t>
            </a:r>
            <a:r>
              <a:rPr lang="en-US" sz="1800" b="1" dirty="0"/>
              <a:t> Cleaning, Analysis &amp; Azure SQL Database Deployment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the dataset by handling missing values, removing duplicates, and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data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to ensure data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Performed preliminary data analysis to validate the integrity and consistency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smtClean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cleaned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SQL Deployment: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the SQL database in Azure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Studio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(SSMS) and SQL Wizard 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39092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7"/>
          <p:cNvGrpSpPr/>
          <p:nvPr/>
        </p:nvGrpSpPr>
        <p:grpSpPr>
          <a:xfrm>
            <a:off x="1073750" y="125097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430396" y="449958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" name="Google Shape;417;p37"/>
          <p:cNvSpPr txBox="1">
            <a:spLocks noGrp="1"/>
          </p:cNvSpPr>
          <p:nvPr>
            <p:ph type="title"/>
          </p:nvPr>
        </p:nvSpPr>
        <p:spPr>
          <a:xfrm>
            <a:off x="2340575" y="-213897"/>
            <a:ext cx="4584922" cy="11999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Cleaning</a:t>
            </a:r>
            <a:endParaRPr sz="4000" dirty="0"/>
          </a:p>
        </p:txBody>
      </p:sp>
      <p:sp>
        <p:nvSpPr>
          <p:cNvPr id="16" name="Google Shape;347;p32"/>
          <p:cNvSpPr txBox="1">
            <a:spLocks noGrp="1"/>
          </p:cNvSpPr>
          <p:nvPr>
            <p:ph type="subTitle" idx="4294967295"/>
          </p:nvPr>
        </p:nvSpPr>
        <p:spPr>
          <a:xfrm>
            <a:off x="181407" y="574697"/>
            <a:ext cx="8583452" cy="3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25000"/>
              </a:lnSpc>
              <a:buNone/>
            </a:pPr>
            <a:endParaRPr lang="en-US" sz="1400" b="1" dirty="0"/>
          </a:p>
          <a:p>
            <a:pPr>
              <a:lnSpc>
                <a:spcPct val="125000"/>
              </a:lnSpc>
            </a:pPr>
            <a:r>
              <a:rPr lang="en-US" sz="1400" b="1" dirty="0"/>
              <a:t>Issues Identified:</a:t>
            </a:r>
            <a:r>
              <a:rPr lang="en-US" sz="1400" dirty="0"/>
              <a:t> The data contained 1,000 missing values, duplicates, and incorrect data types.</a:t>
            </a:r>
            <a:endParaRPr lang="ar-EG" sz="1400" dirty="0"/>
          </a:p>
          <a:p>
            <a:pPr>
              <a:lnSpc>
                <a:spcPct val="125000"/>
              </a:lnSpc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b="1" dirty="0"/>
              <a:t>Null Handling:</a:t>
            </a:r>
            <a:r>
              <a:rPr lang="en-US" sz="1400" dirty="0"/>
              <a:t> Missing values were either filled or removed based on context.</a:t>
            </a:r>
            <a:endParaRPr lang="ar-EG" sz="1400" dirty="0"/>
          </a:p>
          <a:p>
            <a:pPr marL="152400" indent="0">
              <a:lnSpc>
                <a:spcPct val="125000"/>
              </a:lnSpc>
              <a:buNone/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b="1" dirty="0"/>
              <a:t>Duplicates Removed:</a:t>
            </a:r>
            <a:r>
              <a:rPr lang="en-US" sz="1400" dirty="0"/>
              <a:t> Duplicate entries(2,000) were identified and deleted to ensure accuracy.</a:t>
            </a:r>
            <a:endParaRPr lang="ar-EG" sz="1400" dirty="0"/>
          </a:p>
          <a:p>
            <a:pPr marL="152400" indent="0">
              <a:lnSpc>
                <a:spcPct val="125000"/>
              </a:lnSpc>
              <a:buNone/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b="1" dirty="0"/>
              <a:t>Data Type Adjustments:</a:t>
            </a:r>
            <a:r>
              <a:rPr lang="en-US" sz="1400" dirty="0"/>
              <a:t> Columns with incorrect data types (e.g., strings instead of integers) were corrected.</a:t>
            </a:r>
            <a:endParaRPr lang="ar-EG" sz="1400" dirty="0"/>
          </a:p>
          <a:p>
            <a:pPr marL="152400" indent="0">
              <a:lnSpc>
                <a:spcPct val="125000"/>
              </a:lnSpc>
              <a:buNone/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b="1" dirty="0"/>
              <a:t>Tools Used:</a:t>
            </a:r>
            <a:r>
              <a:rPr lang="en-US" sz="1400" dirty="0"/>
              <a:t> We used </a:t>
            </a:r>
            <a:r>
              <a:rPr lang="en-US" sz="1400" b="1" dirty="0" err="1"/>
              <a:t>NumPy</a:t>
            </a:r>
            <a:r>
              <a:rPr lang="en-US" sz="1400" dirty="0"/>
              <a:t>, </a:t>
            </a:r>
            <a:r>
              <a:rPr lang="en-US" sz="1400" b="1" dirty="0"/>
              <a:t>pandas</a:t>
            </a:r>
            <a:r>
              <a:rPr lang="en-US" sz="1400" dirty="0"/>
              <a:t>, and </a:t>
            </a:r>
            <a:r>
              <a:rPr lang="en-US" sz="1400" b="1" dirty="0"/>
              <a:t>Excel</a:t>
            </a:r>
            <a:r>
              <a:rPr lang="en-US" sz="1400" dirty="0"/>
              <a:t> to cleanse and process</a:t>
            </a:r>
          </a:p>
          <a:p>
            <a:pPr marL="152400" indent="0">
              <a:lnSpc>
                <a:spcPct val="125000"/>
              </a:lnSpc>
              <a:buNone/>
            </a:pPr>
            <a:r>
              <a:rPr lang="en-US" sz="1400" dirty="0"/>
              <a:t>         the data.</a:t>
            </a:r>
            <a:endParaRPr lang="ar-EG" sz="1400" dirty="0"/>
          </a:p>
          <a:p>
            <a:pPr marL="152400" indent="0">
              <a:lnSpc>
                <a:spcPct val="125000"/>
              </a:lnSpc>
              <a:buNone/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b="1" dirty="0"/>
              <a:t>Final Check:</a:t>
            </a:r>
            <a:r>
              <a:rPr lang="en-US" sz="1400" dirty="0"/>
              <a:t> After cleansing, we ensured the datasets were accurate and ready for analysis.</a:t>
            </a:r>
          </a:p>
          <a:p>
            <a:pPr marL="152400" indent="0">
              <a:lnSpc>
                <a:spcPct val="125000"/>
              </a:lnSpc>
              <a:buNone/>
            </a:pPr>
            <a:endParaRPr lang="en-US" sz="1400" b="1" dirty="0"/>
          </a:p>
          <a:p>
            <a:pPr marL="152400" indent="0">
              <a:lnSpc>
                <a:spcPct val="125000"/>
              </a:lnSpc>
              <a:buNone/>
            </a:pPr>
            <a:endParaRPr lang="en-US" sz="1400" b="1" dirty="0"/>
          </a:p>
          <a:p>
            <a:pPr marL="152400" indent="0">
              <a:lnSpc>
                <a:spcPct val="125000"/>
              </a:lnSpc>
              <a:buNone/>
            </a:pPr>
            <a:r>
              <a:rPr lang="en-US" sz="1400" dirty="0"/>
              <a:t>	</a:t>
            </a:r>
          </a:p>
        </p:txBody>
      </p:sp>
      <p:grpSp>
        <p:nvGrpSpPr>
          <p:cNvPr id="20" name="Google Shape;420;p37"/>
          <p:cNvGrpSpPr/>
          <p:nvPr/>
        </p:nvGrpSpPr>
        <p:grpSpPr>
          <a:xfrm>
            <a:off x="8363887" y="-101703"/>
            <a:ext cx="1560225" cy="676400"/>
            <a:chOff x="1099625" y="656725"/>
            <a:chExt cx="1560225" cy="676400"/>
          </a:xfrm>
        </p:grpSpPr>
        <p:sp>
          <p:nvSpPr>
            <p:cNvPr id="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7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224" y="2983168"/>
            <a:ext cx="1079557" cy="1019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369828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1F0F61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0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F0F61"/>
    </a:dk1>
    <a:lt1>
      <a:srgbClr val="FCF1FC"/>
    </a:lt1>
    <a:dk2>
      <a:srgbClr val="EEE9F5"/>
    </a:dk2>
    <a:lt2>
      <a:srgbClr val="EEC0FB"/>
    </a:lt2>
    <a:accent1>
      <a:srgbClr val="6B5DA3"/>
    </a:accent1>
    <a:accent2>
      <a:srgbClr val="7B7BBE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F0F61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1305</Words>
  <Application>Microsoft Office PowerPoint</Application>
  <PresentationFormat>On-screen Show (16:9)</PresentationFormat>
  <Paragraphs>192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DM Sans</vt:lpstr>
      <vt:lpstr>Libre Franklin</vt:lpstr>
      <vt:lpstr>Stencil</vt:lpstr>
      <vt:lpstr>Raleway</vt:lpstr>
      <vt:lpstr>Sofia Sans SemiBold</vt:lpstr>
      <vt:lpstr>Nunito Light</vt:lpstr>
      <vt:lpstr>Anaheim</vt:lpstr>
      <vt:lpstr>Bahnschrift</vt:lpstr>
      <vt:lpstr>Sofia Sans</vt:lpstr>
      <vt:lpstr>Wingdings</vt:lpstr>
      <vt:lpstr>Arial</vt:lpstr>
      <vt:lpstr>Outfit</vt:lpstr>
      <vt:lpstr>Akhbar MT</vt:lpstr>
      <vt:lpstr>Courier New</vt:lpstr>
      <vt:lpstr>Big Data Analytics Project Proposal by Slidesgo</vt:lpstr>
      <vt:lpstr>Customer Data Analysis and Improvement</vt:lpstr>
      <vt:lpstr>1. AbdulRahman Hesham.  2. Mohamed Ibrahim.  3. Mohamed Ashraf.  4. Ahmed Mohamed.</vt:lpstr>
      <vt:lpstr>Objectives</vt:lpstr>
      <vt:lpstr>First Week</vt:lpstr>
      <vt:lpstr>DATA</vt:lpstr>
      <vt:lpstr>PowerPoint Presentation</vt:lpstr>
      <vt:lpstr>ERD</vt:lpstr>
      <vt:lpstr>Second Week</vt:lpstr>
      <vt:lpstr>Data Cleaning</vt:lpstr>
      <vt:lpstr>PowerPoint Presentation</vt:lpstr>
      <vt:lpstr>PowerPoint Presentation</vt:lpstr>
      <vt:lpstr>Deploying Data with Azure SQL Database</vt:lpstr>
      <vt:lpstr>Verifying Data in Azure SQL Database</vt:lpstr>
      <vt:lpstr>Third Week</vt:lpstr>
      <vt:lpstr>Data  EcoSystem</vt:lpstr>
      <vt:lpstr>PowerPoint Presentation</vt:lpstr>
      <vt:lpstr>PowerPoint Presentation</vt:lpstr>
      <vt:lpstr>Review Analysis Dashboard</vt:lpstr>
      <vt:lpstr>PowerPoint Presentation</vt:lpstr>
      <vt:lpstr>Review Analysis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Fourth Week</vt:lpstr>
      <vt:lpstr>PowerPoint Presentation</vt:lpstr>
      <vt:lpstr>FULL TRAINING</vt:lpstr>
      <vt:lpstr>XGBoost_full_training</vt:lpstr>
      <vt:lpstr>KNN_full_training </vt:lpstr>
      <vt:lpstr>DecisionTree_full_training</vt:lpstr>
      <vt:lpstr>LogisticRegression_full_training</vt:lpstr>
      <vt:lpstr>RandomForest_full_training</vt:lpstr>
      <vt:lpstr>validation</vt:lpstr>
      <vt:lpstr>XGBoost_cross_validation</vt:lpstr>
      <vt:lpstr>KNN_cross_validation</vt:lpstr>
      <vt:lpstr>DecisionTree_cross_validation</vt:lpstr>
      <vt:lpstr>LogisticRegression_cross_validation</vt:lpstr>
      <vt:lpstr>RandomForest_cross_validation</vt:lpstr>
      <vt:lpstr>PowerPoint Presentation</vt:lpstr>
      <vt:lpstr>PowerPoint Presentation</vt:lpstr>
      <vt:lpstr>PowerPoint Presentation</vt:lpstr>
      <vt:lpstr>WEbPage</vt:lpstr>
      <vt:lpstr>WebPage</vt:lpstr>
      <vt:lpstr>WebPage</vt:lpstr>
      <vt:lpstr>Links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 Collection and Analysis</dc:title>
  <dc:creator>mohamed</dc:creator>
  <cp:lastModifiedBy>mohamed</cp:lastModifiedBy>
  <cp:revision>53</cp:revision>
  <dcterms:modified xsi:type="dcterms:W3CDTF">2024-10-27T19:55:03Z</dcterms:modified>
</cp:coreProperties>
</file>